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60" r:id="rId3"/>
    <p:sldId id="264" r:id="rId4"/>
    <p:sldId id="261" r:id="rId5"/>
    <p:sldId id="266" r:id="rId6"/>
    <p:sldId id="267" r:id="rId7"/>
    <p:sldId id="275" r:id="rId8"/>
    <p:sldId id="276" r:id="rId9"/>
    <p:sldId id="274" r:id="rId10"/>
    <p:sldId id="279" r:id="rId11"/>
    <p:sldId id="278" r:id="rId12"/>
    <p:sldId id="280" r:id="rId13"/>
    <p:sldId id="272" r:id="rId14"/>
    <p:sldId id="273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E40CB55-2B9C-44B2-A1D7-1279674B76F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AB89B9D-B616-4F59-BBC8-4BF3152213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6705600" cy="2819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Have We Learned?</a:t>
            </a:r>
          </a:p>
          <a:p>
            <a:endParaRPr lang="en-US" dirty="0"/>
          </a:p>
          <a:p>
            <a:r>
              <a:rPr lang="en-US" sz="2000" dirty="0" smtClean="0"/>
              <a:t>Brian Mercer and Erin Wilding-Martin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Parkland College Developmental Math </a:t>
            </a:r>
            <a:r>
              <a:rPr lang="en-US" dirty="0"/>
              <a:t>R</a:t>
            </a:r>
            <a:r>
              <a:rPr lang="en-US" dirty="0" smtClean="0"/>
              <a:t>edesign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Content</a:t>
            </a:r>
          </a:p>
          <a:p>
            <a:pPr lvl="1"/>
            <a:r>
              <a:rPr lang="en-US" sz="2000" dirty="0" smtClean="0"/>
              <a:t>Most found at least some of the content to be relevant</a:t>
            </a:r>
          </a:p>
          <a:p>
            <a:pPr lvl="1"/>
            <a:r>
              <a:rPr lang="en-US" sz="2000" dirty="0" smtClean="0"/>
              <a:t>Some even listed specific topics such as compound interest</a:t>
            </a:r>
          </a:p>
          <a:p>
            <a:r>
              <a:rPr lang="en-US" sz="2400" b="1" dirty="0" smtClean="0"/>
              <a:t>Assignments</a:t>
            </a:r>
          </a:p>
          <a:p>
            <a:pPr lvl="1"/>
            <a:r>
              <a:rPr lang="en-US" sz="2000" dirty="0" smtClean="0"/>
              <a:t>Many complaints about Excel assignments</a:t>
            </a:r>
          </a:p>
          <a:p>
            <a:pPr lvl="1"/>
            <a:r>
              <a:rPr lang="en-US" sz="2000" dirty="0" smtClean="0"/>
              <a:t>Several commented that they didn’t see the point of the Reflections</a:t>
            </a:r>
          </a:p>
          <a:p>
            <a:pPr lvl="1"/>
            <a:r>
              <a:rPr lang="en-US" sz="2000" dirty="0" smtClean="0"/>
              <a:t>Mixed review of ALEKS skills assignments</a:t>
            </a:r>
          </a:p>
          <a:p>
            <a:pPr lvl="2"/>
            <a:r>
              <a:rPr lang="en-US" sz="1800" dirty="0" smtClean="0"/>
              <a:t>Some love the independent practice</a:t>
            </a:r>
          </a:p>
          <a:p>
            <a:pPr lvl="2"/>
            <a:r>
              <a:rPr lang="en-US" sz="1800" dirty="0" smtClean="0"/>
              <a:t>Some do not see the connection to classroom topics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Feedback</a:t>
            </a:r>
            <a:br>
              <a:rPr lang="en-US" dirty="0" smtClean="0"/>
            </a:br>
            <a:r>
              <a:rPr lang="en-US" sz="2000" dirty="0" smtClean="0"/>
              <a:t>(Survey of 127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Group work – students were split</a:t>
            </a:r>
          </a:p>
          <a:p>
            <a:pPr lvl="1"/>
            <a:r>
              <a:rPr lang="en-US" dirty="0" smtClean="0"/>
              <a:t>Many loved working in groups instead of lecture</a:t>
            </a:r>
          </a:p>
          <a:p>
            <a:pPr lvl="2"/>
            <a:r>
              <a:rPr lang="en-US" dirty="0"/>
              <a:t>“Working in groups was informative—gave more information than I would have expected</a:t>
            </a:r>
            <a:r>
              <a:rPr lang="en-US" dirty="0" smtClean="0"/>
              <a:t>.”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Much better [than other math classes]. Less intimidating. Much more relaxed and more comfortable.”</a:t>
            </a:r>
          </a:p>
          <a:p>
            <a:pPr lvl="2"/>
            <a:r>
              <a:rPr lang="en-US" dirty="0"/>
              <a:t>“More teacher/student interaction as opposed to a 2-hour lecture.”</a:t>
            </a:r>
            <a:endParaRPr lang="en-US" dirty="0" smtClean="0"/>
          </a:p>
          <a:p>
            <a:pPr lvl="1"/>
            <a:r>
              <a:rPr lang="en-US" dirty="0" smtClean="0"/>
              <a:t>Many hated the groups</a:t>
            </a:r>
          </a:p>
          <a:p>
            <a:pPr lvl="2"/>
            <a:r>
              <a:rPr lang="en-US" dirty="0" smtClean="0"/>
              <a:t>Prefer lecture</a:t>
            </a:r>
          </a:p>
          <a:p>
            <a:pPr lvl="2"/>
            <a:r>
              <a:rPr lang="en-US" dirty="0" smtClean="0"/>
              <a:t>Feel that “the teacher doesn’t teach,” and you have to “teach yourself”</a:t>
            </a:r>
          </a:p>
          <a:p>
            <a:r>
              <a:rPr lang="en-US" b="1" dirty="0" smtClean="0"/>
              <a:t>Overall opinions of the course</a:t>
            </a:r>
          </a:p>
          <a:p>
            <a:pPr lvl="1"/>
            <a:r>
              <a:rPr lang="en-US" dirty="0" smtClean="0"/>
              <a:t>52 liked it better than other math courses</a:t>
            </a:r>
          </a:p>
          <a:p>
            <a:pPr lvl="1"/>
            <a:r>
              <a:rPr lang="en-US" dirty="0" smtClean="0"/>
              <a:t>38 thought it was worse than other math courses</a:t>
            </a:r>
          </a:p>
          <a:p>
            <a:pPr lvl="1"/>
            <a:r>
              <a:rPr lang="en-US" dirty="0" smtClean="0"/>
              <a:t>37 were neutral or had a mixed review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Feedback</a:t>
            </a:r>
            <a:br>
              <a:rPr lang="en-US" dirty="0" smtClean="0"/>
            </a:br>
            <a:r>
              <a:rPr lang="en-US" sz="2000" dirty="0" smtClean="0"/>
              <a:t>(Survey of 127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62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Most (8) said they definitely enjoyed teaching the class; All said they would request it again</a:t>
            </a:r>
          </a:p>
          <a:p>
            <a:pPr lvl="1"/>
            <a:r>
              <a:rPr lang="en-US" sz="2000" dirty="0" smtClean="0"/>
              <a:t>Fun, closer interaction with students</a:t>
            </a:r>
          </a:p>
          <a:p>
            <a:pPr lvl="1"/>
            <a:r>
              <a:rPr lang="en-US" sz="2000" dirty="0" smtClean="0"/>
              <a:t>“The </a:t>
            </a:r>
            <a:r>
              <a:rPr lang="en-US" sz="2000" dirty="0"/>
              <a:t>interaction with the students is exhausting and exciting at the same time</a:t>
            </a:r>
            <a:r>
              <a:rPr lang="en-US" sz="2000" dirty="0" smtClean="0"/>
              <a:t>.”</a:t>
            </a:r>
            <a:endParaRPr lang="en-US" sz="2000" dirty="0"/>
          </a:p>
          <a:p>
            <a:pPr lvl="1"/>
            <a:r>
              <a:rPr lang="en-US" sz="2000" dirty="0" smtClean="0"/>
              <a:t>“I </a:t>
            </a:r>
            <a:r>
              <a:rPr lang="en-US" sz="2000" dirty="0"/>
              <a:t>get to know the students as people earlier on during the </a:t>
            </a:r>
            <a:r>
              <a:rPr lang="en-US" sz="2000" dirty="0" smtClean="0"/>
              <a:t>semester-- </a:t>
            </a:r>
            <a:r>
              <a:rPr lang="en-US" sz="2000" dirty="0"/>
              <a:t>faster than I would be able to with a lecture course</a:t>
            </a:r>
            <a:r>
              <a:rPr lang="en-US" sz="2000" dirty="0" smtClean="0"/>
              <a:t>.”</a:t>
            </a:r>
            <a:endParaRPr lang="en-US" sz="2000" dirty="0"/>
          </a:p>
          <a:p>
            <a:r>
              <a:rPr lang="en-US" sz="2400" dirty="0" smtClean="0"/>
              <a:t>Challenges</a:t>
            </a:r>
          </a:p>
          <a:p>
            <a:pPr lvl="1"/>
            <a:r>
              <a:rPr lang="en-US" sz="2000" dirty="0" smtClean="0"/>
              <a:t>Group dynamics, facilitating good group work</a:t>
            </a:r>
          </a:p>
          <a:p>
            <a:pPr lvl="1"/>
            <a:r>
              <a:rPr lang="en-US" sz="2000" dirty="0" smtClean="0"/>
              <a:t>Explaining to students the reason for discovery learning</a:t>
            </a:r>
          </a:p>
          <a:p>
            <a:pPr lvl="1"/>
            <a:r>
              <a:rPr lang="en-US" sz="2000" dirty="0"/>
              <a:t>Making sure group work doesn’t “pad” the grade</a:t>
            </a:r>
          </a:p>
          <a:p>
            <a:pPr lvl="1"/>
            <a:r>
              <a:rPr lang="en-US" sz="2000" dirty="0" smtClean="0"/>
              <a:t>Technology skills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Feedback</a:t>
            </a:r>
            <a:br>
              <a:rPr lang="en-US" dirty="0" smtClean="0"/>
            </a:br>
            <a:r>
              <a:rPr lang="en-US" sz="2000" dirty="0" smtClean="0"/>
              <a:t>(Survey of 10 Instructors)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640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153400" cy="640080"/>
          </a:xfrm>
        </p:spPr>
        <p:txBody>
          <a:bodyPr/>
          <a:lstStyle/>
          <a:p>
            <a:pPr algn="l"/>
            <a:r>
              <a:rPr lang="en-US" dirty="0" smtClean="0"/>
              <a:t>STUDENTS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80772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 expectations and buy-in</a:t>
            </a:r>
          </a:p>
          <a:p>
            <a:pPr lvl="1"/>
            <a:r>
              <a:rPr lang="en-US" dirty="0"/>
              <a:t>Make the course philosophy more </a:t>
            </a:r>
            <a:r>
              <a:rPr lang="en-US" dirty="0" smtClean="0"/>
              <a:t>transparent</a:t>
            </a:r>
          </a:p>
          <a:p>
            <a:pPr lvl="1"/>
            <a:r>
              <a:rPr lang="en-US" dirty="0" smtClean="0"/>
              <a:t>Work on developing “grit”</a:t>
            </a:r>
            <a:endParaRPr lang="en-US" dirty="0" smtClean="0"/>
          </a:p>
          <a:p>
            <a:r>
              <a:rPr lang="en-US" dirty="0" smtClean="0"/>
              <a:t>Technology skills</a:t>
            </a:r>
          </a:p>
          <a:p>
            <a:pPr lvl="1"/>
            <a:r>
              <a:rPr lang="en-US" dirty="0"/>
              <a:t>Work with students on technology </a:t>
            </a:r>
            <a:r>
              <a:rPr lang="en-US" dirty="0" smtClean="0"/>
              <a:t>skills in class</a:t>
            </a:r>
          </a:p>
          <a:p>
            <a:r>
              <a:rPr lang="en-US" dirty="0" smtClean="0"/>
              <a:t>Group dynamics</a:t>
            </a:r>
          </a:p>
          <a:p>
            <a:pPr lvl="1"/>
            <a:r>
              <a:rPr lang="en-US" dirty="0"/>
              <a:t>Get ideas for better group </a:t>
            </a:r>
            <a:r>
              <a:rPr lang="en-US" dirty="0" smtClean="0"/>
              <a:t>facilitation like assigning roles</a:t>
            </a:r>
          </a:p>
          <a:p>
            <a:r>
              <a:rPr lang="en-US" dirty="0" smtClean="0"/>
              <a:t>Individual accountability</a:t>
            </a:r>
          </a:p>
          <a:p>
            <a:pPr lvl="1"/>
            <a:r>
              <a:rPr lang="en-US" dirty="0" smtClean="0"/>
              <a:t>Individual homework quizzes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Improvement</a:t>
            </a:r>
            <a:endParaRPr lang="en-US" dirty="0"/>
          </a:p>
        </p:txBody>
      </p:sp>
      <p:pic>
        <p:nvPicPr>
          <p:cNvPr id="1026" name="Picture 2" descr="http://beyonddesign.typepad.com/.a/6a014e87fbd82d970d017744d95768970d-800w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2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8153400" cy="640080"/>
          </a:xfrm>
        </p:spPr>
        <p:txBody>
          <a:bodyPr/>
          <a:lstStyle/>
          <a:p>
            <a:pPr algn="l"/>
            <a:r>
              <a:rPr lang="en-US" dirty="0" smtClean="0"/>
              <a:t>INSTRUCTORS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79248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Technology skills</a:t>
            </a:r>
          </a:p>
          <a:p>
            <a:pPr lvl="1"/>
            <a:r>
              <a:rPr lang="en-US" dirty="0" smtClean="0"/>
              <a:t>Require instructors to have some tech comfort before teaching the course</a:t>
            </a:r>
          </a:p>
          <a:p>
            <a:pPr lvl="1"/>
            <a:r>
              <a:rPr lang="en-US" dirty="0" smtClean="0"/>
              <a:t>Work with instructors on skills specific to the course</a:t>
            </a:r>
          </a:p>
          <a:p>
            <a:r>
              <a:rPr lang="en-US" dirty="0"/>
              <a:t>Pedagogy buy-in and comfort</a:t>
            </a:r>
          </a:p>
          <a:p>
            <a:pPr lvl="1"/>
            <a:r>
              <a:rPr lang="en-US" dirty="0" smtClean="0"/>
              <a:t>More informal classroom visits, conversations, and support</a:t>
            </a:r>
          </a:p>
          <a:p>
            <a:pPr lvl="2"/>
            <a:r>
              <a:rPr lang="en-US" dirty="0" smtClean="0"/>
              <a:t>Philosophy and rationale for the pedagogy</a:t>
            </a:r>
            <a:endParaRPr lang="en-US" dirty="0"/>
          </a:p>
          <a:p>
            <a:pPr lvl="2"/>
            <a:r>
              <a:rPr lang="en-US" dirty="0" smtClean="0"/>
              <a:t>Importance of setting the right tone and “selling” the course to students</a:t>
            </a:r>
          </a:p>
          <a:p>
            <a:pPr lvl="2"/>
            <a:r>
              <a:rPr lang="en-US" dirty="0" smtClean="0"/>
              <a:t>Managing group dynamics</a:t>
            </a:r>
          </a:p>
          <a:p>
            <a:pPr lvl="2"/>
            <a:r>
              <a:rPr lang="en-US" dirty="0" smtClean="0"/>
              <a:t>Balance between giving students room to think and providing help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Improvement</a:t>
            </a:r>
            <a:endParaRPr lang="en-US" dirty="0"/>
          </a:p>
        </p:txBody>
      </p:sp>
      <p:pic>
        <p:nvPicPr>
          <p:cNvPr id="1026" name="Picture 2" descr="http://beyonddesign.typepad.com/.a/6a014e87fbd82d970d017744d95768970d-800w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828800"/>
            <a:ext cx="7848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Off-cycle sections </a:t>
            </a:r>
          </a:p>
          <a:p>
            <a:pPr lvl="1"/>
            <a:r>
              <a:rPr lang="en-US" dirty="0" smtClean="0"/>
              <a:t>Unique challenges with so many repeaters in one class</a:t>
            </a:r>
          </a:p>
          <a:p>
            <a:r>
              <a:rPr lang="en-US" dirty="0" smtClean="0"/>
              <a:t>Online format </a:t>
            </a:r>
          </a:p>
          <a:p>
            <a:pPr lvl="1"/>
            <a:r>
              <a:rPr lang="en-US" dirty="0" smtClean="0"/>
              <a:t>How to make it authentic to the philosophy of the course?</a:t>
            </a:r>
          </a:p>
          <a:p>
            <a:r>
              <a:rPr lang="en-US" dirty="0" smtClean="0"/>
              <a:t>8-week split </a:t>
            </a:r>
          </a:p>
          <a:p>
            <a:pPr lvl="1"/>
            <a:r>
              <a:rPr lang="en-US" dirty="0" smtClean="0"/>
              <a:t>Are we losing students who would have passed if the courses were combined?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Other Implementation Issues</a:t>
            </a:r>
            <a:endParaRPr lang="en-US" dirty="0"/>
          </a:p>
        </p:txBody>
      </p:sp>
      <p:pic>
        <p:nvPicPr>
          <p:cNvPr id="1026" name="Picture 2" descr="http://beyonddesign.typepad.com/.a/6a014e87fbd82d970d017744d95768970d-800w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Erin Wilding-Martin</a:t>
            </a:r>
            <a:br>
              <a:rPr lang="en-US" sz="3600" dirty="0" smtClean="0"/>
            </a:br>
            <a:r>
              <a:rPr lang="en-US" sz="3600" dirty="0" smtClean="0"/>
              <a:t>emartin@parkland.edu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Brian Mercer</a:t>
            </a:r>
            <a:br>
              <a:rPr lang="en-US" sz="3600" dirty="0" smtClean="0"/>
            </a:br>
            <a:r>
              <a:rPr lang="en-US" sz="3600" dirty="0" smtClean="0"/>
              <a:t>bmercer@parkland.edu </a:t>
            </a:r>
            <a:endParaRPr lang="en-US" sz="3600" dirty="0"/>
          </a:p>
          <a:p>
            <a:pPr marL="45720" indent="0">
              <a:buNone/>
            </a:pP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the track for college algebra-bound students better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rigor, attention </a:t>
            </a:r>
            <a:r>
              <a:rPr lang="en-US" dirty="0"/>
              <a:t>to concepts that sabotage algebra skills</a:t>
            </a:r>
          </a:p>
          <a:p>
            <a:pPr lvl="1"/>
            <a:r>
              <a:rPr lang="en-US" dirty="0" smtClean="0"/>
              <a:t>Faster pace</a:t>
            </a:r>
          </a:p>
          <a:p>
            <a:pPr lvl="1"/>
            <a:r>
              <a:rPr lang="en-US" dirty="0" smtClean="0"/>
              <a:t>More responsibility placed on students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 a new track for gen-</a:t>
            </a:r>
            <a:r>
              <a:rPr lang="en-US" dirty="0" err="1" smtClean="0"/>
              <a:t>ed</a:t>
            </a:r>
            <a:r>
              <a:rPr lang="en-US" dirty="0" smtClean="0"/>
              <a:t> bound students</a:t>
            </a:r>
          </a:p>
          <a:p>
            <a:pPr lvl="1"/>
            <a:r>
              <a:rPr lang="en-US" dirty="0" smtClean="0"/>
              <a:t>Keep core algebra content</a:t>
            </a:r>
          </a:p>
          <a:p>
            <a:pPr lvl="1"/>
            <a:r>
              <a:rPr lang="en-US" dirty="0" smtClean="0"/>
              <a:t>De-emphasize by-hand algebraic simplification</a:t>
            </a:r>
          </a:p>
          <a:p>
            <a:pPr lvl="1"/>
            <a:r>
              <a:rPr lang="en-US" dirty="0" smtClean="0"/>
              <a:t>Add more applications, exploration, and writing</a:t>
            </a:r>
          </a:p>
          <a:p>
            <a:pPr lvl="1"/>
            <a:r>
              <a:rPr lang="en-US" dirty="0" smtClean="0"/>
              <a:t>Use technology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Redesign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1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Chart for the New Curriculum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" t="16431" r="5854" b="30774"/>
          <a:stretch/>
        </p:blipFill>
        <p:spPr>
          <a:xfrm>
            <a:off x="0" y="1732404"/>
            <a:ext cx="9143999" cy="4021852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 rot="16200000">
            <a:off x="3289303" y="2574641"/>
            <a:ext cx="304800" cy="2057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3143828" y="4496956"/>
            <a:ext cx="304800" cy="2057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5829300" y="4502732"/>
            <a:ext cx="304800" cy="2057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8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Focus on Intermediate </a:t>
            </a:r>
            <a:r>
              <a:rPr lang="en-US" sz="2800" dirty="0"/>
              <a:t>A</a:t>
            </a:r>
            <a:r>
              <a:rPr lang="en-US" sz="2800" dirty="0" smtClean="0"/>
              <a:t>lgebra</a:t>
            </a:r>
            <a:endParaRPr lang="en-US" sz="2800" dirty="0"/>
          </a:p>
          <a:p>
            <a:pPr lvl="1"/>
            <a:r>
              <a:rPr lang="en-US" sz="2400" dirty="0"/>
              <a:t>Added exponentials and logarithms to increase algebraic rigor and pace of the course</a:t>
            </a:r>
          </a:p>
          <a:p>
            <a:pPr lvl="1"/>
            <a:r>
              <a:rPr lang="en-US" sz="2400" dirty="0"/>
              <a:t>Split course into two 7-weeks halves to increase pace</a:t>
            </a:r>
          </a:p>
          <a:p>
            <a:pPr lvl="1"/>
            <a:r>
              <a:rPr lang="en-US" sz="2400" dirty="0" smtClean="0"/>
              <a:t>Cover </a:t>
            </a:r>
            <a:r>
              <a:rPr lang="en-US" sz="2400" dirty="0"/>
              <a:t>all topics more in-depth and with more </a:t>
            </a:r>
            <a:r>
              <a:rPr lang="en-US" sz="2400" dirty="0" smtClean="0"/>
              <a:t>rigor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Algebra-Bound Track</a:t>
            </a:r>
            <a:endParaRPr lang="en-US" dirty="0"/>
          </a:p>
        </p:txBody>
      </p:sp>
      <p:pic>
        <p:nvPicPr>
          <p:cNvPr id="2050" name="Picture 2" descr="http://www.karlscalculus.org/log_st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251039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23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Topics </a:t>
            </a:r>
            <a:r>
              <a:rPr lang="en-US" sz="2800" dirty="0"/>
              <a:t>chosen to prepare students for General Education Mathematics and Statistics, and Life</a:t>
            </a:r>
          </a:p>
          <a:p>
            <a:pPr lvl="1"/>
            <a:r>
              <a:rPr lang="en-US" sz="2400" dirty="0"/>
              <a:t>Algebra addressed in context, focus on numeracy and functions</a:t>
            </a:r>
          </a:p>
          <a:p>
            <a:pPr lvl="1"/>
            <a:r>
              <a:rPr lang="en-US" sz="2400" dirty="0"/>
              <a:t>Data analysis and modeling integrated throughout</a:t>
            </a:r>
          </a:p>
          <a:p>
            <a:pPr lvl="1"/>
            <a:r>
              <a:rPr lang="en-US" sz="2400" dirty="0"/>
              <a:t>Incorporate reading, writing, </a:t>
            </a:r>
            <a:r>
              <a:rPr lang="en-US" sz="2400" dirty="0" smtClean="0"/>
              <a:t>technology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 Ed Track (Mathematical Literacy)</a:t>
            </a:r>
            <a:endParaRPr lang="en-US" dirty="0"/>
          </a:p>
        </p:txBody>
      </p:sp>
      <p:pic>
        <p:nvPicPr>
          <p:cNvPr id="3074" name="Picture 2" descr="http://rogerosorio.files.wordpress.com/2012/01/math-context-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&quot;No&quot; Symbol 3"/>
          <p:cNvSpPr/>
          <p:nvPr/>
        </p:nvSpPr>
        <p:spPr>
          <a:xfrm>
            <a:off x="6864928" y="4562764"/>
            <a:ext cx="2133600" cy="2133600"/>
          </a:xfrm>
          <a:prstGeom prst="noSmoking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Group-based problem-solving </a:t>
            </a:r>
            <a:r>
              <a:rPr lang="en-US" sz="2800" dirty="0"/>
              <a:t>pedagogy</a:t>
            </a:r>
          </a:p>
          <a:p>
            <a:pPr lvl="1"/>
            <a:r>
              <a:rPr lang="en-US" sz="2400" dirty="0"/>
              <a:t>Use an online homework system for more skill practice outside of class</a:t>
            </a:r>
          </a:p>
          <a:p>
            <a:pPr lvl="1"/>
            <a:r>
              <a:rPr lang="en-US" sz="2400" dirty="0"/>
              <a:t>Work on problem-solving, critical thinking, and conceptual understanding in class</a:t>
            </a:r>
          </a:p>
          <a:p>
            <a:pPr lvl="1"/>
            <a:r>
              <a:rPr lang="en-US" sz="2400" dirty="0" smtClean="0"/>
              <a:t>Look </a:t>
            </a:r>
            <a:r>
              <a:rPr lang="en-US" sz="2400" dirty="0"/>
              <a:t>at real data, explore patterns, create models, solve problems, have </a:t>
            </a:r>
            <a:r>
              <a:rPr lang="en-US" sz="2400" dirty="0" smtClean="0"/>
              <a:t>fun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 Ed Track (Mathematical Literacy)</a:t>
            </a:r>
            <a:endParaRPr lang="en-US" dirty="0"/>
          </a:p>
        </p:txBody>
      </p:sp>
      <p:pic>
        <p:nvPicPr>
          <p:cNvPr id="2050" name="Picture 2" descr="http://www.gcsepod.co.uk/blog/wp-content/uploads/2009/12/group-work-rama-migu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910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9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12" y="1524000"/>
            <a:ext cx="7376509" cy="5257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Traditional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2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Math Lit Classroom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92" y="1517225"/>
            <a:ext cx="7223760" cy="530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53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Success rates for Fall 2013 (C or better)</a:t>
            </a:r>
          </a:p>
          <a:p>
            <a:pPr lvl="1"/>
            <a:r>
              <a:rPr lang="en-US" sz="2400" dirty="0" smtClean="0"/>
              <a:t>73% in Math Lit A and 76% in Math Lit B</a:t>
            </a:r>
          </a:p>
          <a:p>
            <a:pPr lvl="1"/>
            <a:r>
              <a:rPr lang="en-US" sz="2400" dirty="0" smtClean="0"/>
              <a:t>55% successfully completed the entire Math Lit sequence</a:t>
            </a:r>
          </a:p>
          <a:p>
            <a:pPr lvl="1"/>
            <a:r>
              <a:rPr lang="en-US" sz="2400" dirty="0" smtClean="0"/>
              <a:t>Compared to historical average in traditional track of approximately 50% in Beg </a:t>
            </a:r>
            <a:r>
              <a:rPr lang="en-US" sz="2400" dirty="0" err="1" smtClean="0"/>
              <a:t>Alg</a:t>
            </a:r>
            <a:r>
              <a:rPr lang="en-US" sz="2400" dirty="0" smtClean="0"/>
              <a:t> and 50% in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Alg</a:t>
            </a:r>
            <a:endParaRPr lang="en-US" sz="2400" dirty="0"/>
          </a:p>
          <a:p>
            <a:r>
              <a:rPr lang="en-US" sz="2800" dirty="0" smtClean="0"/>
              <a:t>Success in subsequent courses</a:t>
            </a:r>
          </a:p>
          <a:p>
            <a:pPr lvl="1"/>
            <a:r>
              <a:rPr lang="en-US" sz="2400" dirty="0" smtClean="0"/>
              <a:t>Pilot </a:t>
            </a:r>
            <a:r>
              <a:rPr lang="en-US" sz="2400" dirty="0"/>
              <a:t>students completing Math </a:t>
            </a:r>
            <a:r>
              <a:rPr lang="en-US" sz="2400" dirty="0" smtClean="0"/>
              <a:t>Literacy in Spring 2013 </a:t>
            </a:r>
            <a:r>
              <a:rPr lang="en-US" sz="2400" dirty="0"/>
              <a:t>had 75% success in Intro to </a:t>
            </a:r>
            <a:r>
              <a:rPr lang="en-US" sz="2400" dirty="0" smtClean="0"/>
              <a:t>Statistics </a:t>
            </a:r>
            <a:r>
              <a:rPr lang="en-US" sz="2400" dirty="0"/>
              <a:t>and Liberal Arts Math </a:t>
            </a:r>
            <a:r>
              <a:rPr lang="en-US" sz="2400" dirty="0" smtClean="0"/>
              <a:t>on first attempt</a:t>
            </a:r>
          </a:p>
          <a:p>
            <a:pPr lvl="1"/>
            <a:r>
              <a:rPr lang="en-US" sz="2400" dirty="0" smtClean="0"/>
              <a:t>Compared </a:t>
            </a:r>
            <a:r>
              <a:rPr lang="en-US" sz="2400" dirty="0"/>
              <a:t>to 69% </a:t>
            </a:r>
            <a:r>
              <a:rPr lang="en-US" sz="2400" smtClean="0"/>
              <a:t>success on </a:t>
            </a:r>
            <a:r>
              <a:rPr lang="en-US" sz="2400" dirty="0" smtClean="0"/>
              <a:t>any attempt </a:t>
            </a:r>
            <a:r>
              <a:rPr lang="en-US" sz="2400" dirty="0"/>
              <a:t>in same courses for traditional track students over years </a:t>
            </a:r>
            <a:r>
              <a:rPr lang="en-US" sz="2400" dirty="0" smtClean="0"/>
              <a:t>2008-2012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so Far</a:t>
            </a:r>
            <a:endParaRPr lang="en-US" dirty="0"/>
          </a:p>
        </p:txBody>
      </p:sp>
      <p:sp>
        <p:nvSpPr>
          <p:cNvPr id="4" name="AutoShape 2" descr="https://infocus.emc.com/wp-content/uploads/2013/07/chart-and-magnifying-glass-data-analysis-predictive-analytics-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infocus.emc.com/wp-content/uploads/2013/07/chart-and-magnifying-glass-data-analysis-predictive-analytics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108" y="219074"/>
            <a:ext cx="1830230" cy="121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883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250</TotalTime>
  <Words>748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Parkland College Developmental Math Redesign</vt:lpstr>
      <vt:lpstr>Redesign Goals</vt:lpstr>
      <vt:lpstr>Flow Chart for the New Curriculum</vt:lpstr>
      <vt:lpstr>College Algebra-Bound Track</vt:lpstr>
      <vt:lpstr>Gen Ed Track (Mathematical Literacy)</vt:lpstr>
      <vt:lpstr>Gen Ed Track (Mathematical Literacy)</vt:lpstr>
      <vt:lpstr>A Traditional Classroom</vt:lpstr>
      <vt:lpstr>A Math Lit Classroom</vt:lpstr>
      <vt:lpstr>The Data so Far</vt:lpstr>
      <vt:lpstr>Student Feedback (Survey of 127 students)</vt:lpstr>
      <vt:lpstr>Student Feedback (Survey of 127 students)</vt:lpstr>
      <vt:lpstr>Instructor Feedback (Survey of 10 Instructors)</vt:lpstr>
      <vt:lpstr>Plans for Improvement</vt:lpstr>
      <vt:lpstr>Plans for Improvement</vt:lpstr>
      <vt:lpstr>Other Implementation Issues</vt:lpstr>
      <vt:lpstr>Contact info</vt:lpstr>
    </vt:vector>
  </TitlesOfParts>
  <Company>Parkland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Parkland algebra adventure</dc:title>
  <dc:creator>EMartin</dc:creator>
  <cp:lastModifiedBy>EMartin</cp:lastModifiedBy>
  <cp:revision>73</cp:revision>
  <dcterms:created xsi:type="dcterms:W3CDTF">2012-02-21T20:50:03Z</dcterms:created>
  <dcterms:modified xsi:type="dcterms:W3CDTF">2014-04-03T21:14:03Z</dcterms:modified>
</cp:coreProperties>
</file>